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2"/>
  </p:notesMasterIdLst>
  <p:sldIdLst>
    <p:sldId id="257" r:id="rId2"/>
    <p:sldId id="262" r:id="rId3"/>
    <p:sldId id="261" r:id="rId4"/>
    <p:sldId id="293" r:id="rId5"/>
    <p:sldId id="263" r:id="rId6"/>
    <p:sldId id="265" r:id="rId7"/>
    <p:sldId id="289" r:id="rId8"/>
    <p:sldId id="269" r:id="rId9"/>
    <p:sldId id="286" r:id="rId10"/>
    <p:sldId id="287" r:id="rId11"/>
    <p:sldId id="288" r:id="rId12"/>
    <p:sldId id="283" r:id="rId13"/>
    <p:sldId id="272" r:id="rId14"/>
    <p:sldId id="277" r:id="rId15"/>
    <p:sldId id="297" r:id="rId16"/>
    <p:sldId id="290" r:id="rId17"/>
    <p:sldId id="292" r:id="rId18"/>
    <p:sldId id="296" r:id="rId19"/>
    <p:sldId id="294" r:id="rId20"/>
    <p:sldId id="285" r:id="rId2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9D008"/>
    <a:srgbClr val="0C0ED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499"/>
    <p:restoredTop sz="92500"/>
  </p:normalViewPr>
  <p:slideViewPr>
    <p:cSldViewPr snapToGrid="0" snapToObjects="1">
      <p:cViewPr varScale="1">
        <p:scale>
          <a:sx n="115" d="100"/>
          <a:sy n="115" d="100"/>
        </p:scale>
        <p:origin x="173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E9E869-E063-6F47-8F92-81CD80D6F2B3}" type="datetimeFigureOut">
              <a:rPr lang="it-IT" smtClean="0"/>
              <a:t>31/01/2020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142906-3307-3347-9CE6-BE7FB266E7BA}" type="slidenum">
              <a:rPr lang="it-IT" smtClean="0"/>
              <a:t>‹Nº›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885790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BD4E86-E576-40FB-BE42-0DD7F35C5F75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534446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4501A-CA4C-1F46-9D94-1FE63FD57EAC}" type="datetimeFigureOut">
              <a:rPr lang="it-IT" smtClean="0"/>
              <a:t>31/01/2020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B1366-E76F-9746-B588-F2F18C1A3128}" type="slidenum">
              <a:rPr lang="it-IT" smtClean="0"/>
              <a:t>‹Nº›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826653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4501A-CA4C-1F46-9D94-1FE63FD57EAC}" type="datetimeFigureOut">
              <a:rPr lang="it-IT" smtClean="0"/>
              <a:t>31/01/2020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B1366-E76F-9746-B588-F2F18C1A3128}" type="slidenum">
              <a:rPr lang="it-IT" smtClean="0"/>
              <a:t>‹Nº›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658261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4501A-CA4C-1F46-9D94-1FE63FD57EAC}" type="datetimeFigureOut">
              <a:rPr lang="it-IT" smtClean="0"/>
              <a:t>31/01/2020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B1366-E76F-9746-B588-F2F18C1A3128}" type="slidenum">
              <a:rPr lang="it-IT" smtClean="0"/>
              <a:t>‹Nº›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901197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4501A-CA4C-1F46-9D94-1FE63FD57EAC}" type="datetimeFigureOut">
              <a:rPr lang="it-IT" smtClean="0"/>
              <a:t>31/01/2020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B1366-E76F-9746-B588-F2F18C1A3128}" type="slidenum">
              <a:rPr lang="it-IT" smtClean="0"/>
              <a:t>‹Nº›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852351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4501A-CA4C-1F46-9D94-1FE63FD57EAC}" type="datetimeFigureOut">
              <a:rPr lang="it-IT" smtClean="0"/>
              <a:t>31/01/2020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B1366-E76F-9746-B588-F2F18C1A3128}" type="slidenum">
              <a:rPr lang="it-IT" smtClean="0"/>
              <a:t>‹Nº›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84742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4501A-CA4C-1F46-9D94-1FE63FD57EAC}" type="datetimeFigureOut">
              <a:rPr lang="it-IT" smtClean="0"/>
              <a:t>31/01/2020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B1366-E76F-9746-B588-F2F18C1A3128}" type="slidenum">
              <a:rPr lang="it-IT" smtClean="0"/>
              <a:t>‹Nº›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918754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4501A-CA4C-1F46-9D94-1FE63FD57EAC}" type="datetimeFigureOut">
              <a:rPr lang="it-IT" smtClean="0"/>
              <a:t>31/01/2020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B1366-E76F-9746-B588-F2F18C1A3128}" type="slidenum">
              <a:rPr lang="it-IT" smtClean="0"/>
              <a:t>‹Nº›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977319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4501A-CA4C-1F46-9D94-1FE63FD57EAC}" type="datetimeFigureOut">
              <a:rPr lang="it-IT" smtClean="0"/>
              <a:t>31/01/2020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B1366-E76F-9746-B588-F2F18C1A3128}" type="slidenum">
              <a:rPr lang="it-IT" smtClean="0"/>
              <a:t>‹Nº›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631513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4501A-CA4C-1F46-9D94-1FE63FD57EAC}" type="datetimeFigureOut">
              <a:rPr lang="it-IT" smtClean="0"/>
              <a:t>31/01/2020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B1366-E76F-9746-B588-F2F18C1A3128}" type="slidenum">
              <a:rPr lang="it-IT" smtClean="0"/>
              <a:t>‹Nº›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288865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4501A-CA4C-1F46-9D94-1FE63FD57EAC}" type="datetimeFigureOut">
              <a:rPr lang="it-IT" smtClean="0"/>
              <a:t>31/01/2020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B1366-E76F-9746-B588-F2F18C1A3128}" type="slidenum">
              <a:rPr lang="it-IT" smtClean="0"/>
              <a:t>‹Nº›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769402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4501A-CA4C-1F46-9D94-1FE63FD57EAC}" type="datetimeFigureOut">
              <a:rPr lang="it-IT" smtClean="0"/>
              <a:t>31/01/2020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B1366-E76F-9746-B588-F2F18C1A3128}" type="slidenum">
              <a:rPr lang="it-IT" smtClean="0"/>
              <a:t>‹Nº›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016272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64501A-CA4C-1F46-9D94-1FE63FD57EAC}" type="datetimeFigureOut">
              <a:rPr lang="it-IT" smtClean="0"/>
              <a:t>31/01/2020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9B1366-E76F-9746-B588-F2F18C1A3128}" type="slidenum">
              <a:rPr lang="it-IT" smtClean="0"/>
              <a:t>‹Nº›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143837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tiff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/>
          <p:cNvSpPr/>
          <p:nvPr/>
        </p:nvSpPr>
        <p:spPr>
          <a:xfrm>
            <a:off x="-145367" y="1903424"/>
            <a:ext cx="1031262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Arial Narrow" panose="020B0606020202030204" pitchFamily="34" charset="0"/>
                <a:cs typeface="Arial" pitchFamily="34" charset="0"/>
              </a:rPr>
              <a:t>  “INTEGRAPE”</a:t>
            </a:r>
            <a:endParaRPr lang="en-US" sz="3200" i="1" dirty="0">
              <a:latin typeface="Arial Narrow" panose="020B0606020202030204" pitchFamily="34" charset="0"/>
              <a:cs typeface="Arial" pitchFamily="34" charset="0"/>
            </a:endParaRPr>
          </a:p>
        </p:txBody>
      </p:sp>
      <p:grpSp>
        <p:nvGrpSpPr>
          <p:cNvPr id="23" name="Gruppo 22"/>
          <p:cNvGrpSpPr>
            <a:grpSpLocks noChangeAspect="1"/>
          </p:cNvGrpSpPr>
          <p:nvPr/>
        </p:nvGrpSpPr>
        <p:grpSpPr>
          <a:xfrm>
            <a:off x="1376154" y="3010598"/>
            <a:ext cx="6292193" cy="2508263"/>
            <a:chOff x="-52372" y="-65470"/>
            <a:chExt cx="9024629" cy="3523790"/>
          </a:xfrm>
        </p:grpSpPr>
        <p:pic>
          <p:nvPicPr>
            <p:cNvPr id="15" name="Immagine 1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4158847">
              <a:off x="4538095" y="1116596"/>
              <a:ext cx="2239286" cy="1452727"/>
            </a:xfrm>
            <a:prstGeom prst="rect">
              <a:avLst/>
            </a:prstGeom>
          </p:spPr>
        </p:pic>
        <p:pic>
          <p:nvPicPr>
            <p:cNvPr id="21" name="Immagine 2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71957" y="80120"/>
              <a:ext cx="2400300" cy="3378200"/>
            </a:xfrm>
            <a:prstGeom prst="rect">
              <a:avLst/>
            </a:prstGeom>
            <a:effectLst>
              <a:softEdge rad="190500"/>
            </a:effectLst>
          </p:spPr>
        </p:pic>
        <p:pic>
          <p:nvPicPr>
            <p:cNvPr id="22" name="Immagine 2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52372" y="-65470"/>
              <a:ext cx="5011485" cy="3357695"/>
            </a:xfrm>
            <a:prstGeom prst="rect">
              <a:avLst/>
            </a:prstGeom>
            <a:effectLst>
              <a:softEdge rad="419100"/>
            </a:effectLst>
          </p:spPr>
        </p:pic>
      </p:grpSp>
      <p:sp>
        <p:nvSpPr>
          <p:cNvPr id="2" name="CasellaDiTesto 1"/>
          <p:cNvSpPr txBox="1"/>
          <p:nvPr/>
        </p:nvSpPr>
        <p:spPr>
          <a:xfrm>
            <a:off x="4491739" y="5727793"/>
            <a:ext cx="41764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dirty="0">
              <a:latin typeface="Arial Narrow" panose="020B0606020202030204" pitchFamily="34" charset="0"/>
            </a:endParaRPr>
          </a:p>
          <a:p>
            <a:pPr algn="ctr"/>
            <a:r>
              <a:rPr lang="en-US" dirty="0" smtClean="0">
                <a:latin typeface="Arial Narrow" panose="020B0606020202030204" pitchFamily="34" charset="0"/>
              </a:rPr>
              <a:t>Chair: Mario </a:t>
            </a:r>
            <a:r>
              <a:rPr lang="en-US" dirty="0">
                <a:latin typeface="Arial Narrow" panose="020B0606020202030204" pitchFamily="34" charset="0"/>
              </a:rPr>
              <a:t>Pezzotti</a:t>
            </a:r>
          </a:p>
          <a:p>
            <a:pPr algn="ctr"/>
            <a:r>
              <a:rPr lang="en-US" dirty="0">
                <a:latin typeface="Arial Narrow" panose="020B0606020202030204" pitchFamily="34" charset="0"/>
              </a:rPr>
              <a:t> </a:t>
            </a:r>
            <a:r>
              <a:rPr lang="en-US" sz="1400" dirty="0">
                <a:latin typeface="Arial Narrow" panose="020B0606020202030204" pitchFamily="34" charset="0"/>
              </a:rPr>
              <a:t> </a:t>
            </a:r>
            <a:endParaRPr lang="en-US" sz="1400" dirty="0">
              <a:latin typeface="Arial Narrow" panose="020B0606020202030204" pitchFamily="34" charset="0"/>
            </a:endParaRP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013" y="21576"/>
            <a:ext cx="2520281" cy="7560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013" y="958681"/>
            <a:ext cx="2520283" cy="7637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5394A085-0D04-144C-8172-85F04BE7A46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23027" y="66409"/>
            <a:ext cx="2794000" cy="10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562717"/>
      </p:ext>
    </p:extLst>
  </p:cSld>
  <p:clrMapOvr>
    <a:masterClrMapping/>
  </p:clrMapOvr>
  <p:transition advTm="4477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ulti-omic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157" y="1678670"/>
            <a:ext cx="8175625" cy="4262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ángulo 2"/>
          <p:cNvSpPr/>
          <p:nvPr/>
        </p:nvSpPr>
        <p:spPr>
          <a:xfrm>
            <a:off x="689957" y="310080"/>
            <a:ext cx="756458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3B3835"/>
                </a:solidFill>
                <a:latin typeface="Helvetica Neue"/>
              </a:rPr>
              <a:t>Different -omics sciences describe many levels of </a:t>
            </a:r>
            <a:r>
              <a:rPr lang="en-US" b="1" dirty="0" err="1">
                <a:solidFill>
                  <a:srgbClr val="3B3835"/>
                </a:solidFill>
                <a:latin typeface="Helvetica Neue"/>
              </a:rPr>
              <a:t>biomolecular</a:t>
            </a:r>
            <a:r>
              <a:rPr lang="en-US" b="1" dirty="0">
                <a:solidFill>
                  <a:srgbClr val="3B3835"/>
                </a:solidFill>
                <a:latin typeface="Helvetica Neue"/>
              </a:rPr>
              <a:t> organization – but if used in isolation may give misleading inferences about the system !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7850697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C8B1D2BE-8F95-9E43-B47B-D2EF1082B2D3}"/>
              </a:ext>
            </a:extLst>
          </p:cNvPr>
          <p:cNvSpPr/>
          <p:nvPr/>
        </p:nvSpPr>
        <p:spPr>
          <a:xfrm>
            <a:off x="8313" y="1779614"/>
            <a:ext cx="9144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it-IT" dirty="0">
              <a:latin typeface="Arial" panose="020B0604020202020204" pitchFamily="34" charset="0"/>
            </a:endParaRPr>
          </a:p>
          <a:p>
            <a:endParaRPr lang="it-IT" dirty="0">
              <a:latin typeface="Arial" panose="020B0604020202020204" pitchFamily="34" charset="0"/>
            </a:endParaRPr>
          </a:p>
          <a:p>
            <a:r>
              <a:rPr lang="it-IT" dirty="0">
                <a:solidFill>
                  <a:srgbClr val="FF0000"/>
                </a:solidFill>
                <a:latin typeface="Arial" panose="020B0604020202020204" pitchFamily="34" charset="0"/>
              </a:rPr>
              <a:t>The data are currently dispersed and difficult to </a:t>
            </a:r>
            <a:r>
              <a:rPr lang="it-IT" b="1" dirty="0" smtClean="0">
                <a:solidFill>
                  <a:srgbClr val="FF0000"/>
                </a:solidFill>
                <a:latin typeface="Arial" panose="020B0604020202020204" pitchFamily="34" charset="0"/>
              </a:rPr>
              <a:t>Access</a:t>
            </a:r>
            <a:r>
              <a:rPr lang="it-IT" dirty="0">
                <a:solidFill>
                  <a:srgbClr val="FF0000"/>
                </a:solidFill>
                <a:latin typeface="Arial" panose="020B0604020202020204" pitchFamily="34" charset="0"/>
              </a:rPr>
              <a:t>, hindering </a:t>
            </a:r>
            <a:r>
              <a:rPr lang="it-IT" b="1" dirty="0">
                <a:solidFill>
                  <a:srgbClr val="FF0000"/>
                </a:solidFill>
                <a:latin typeface="Arial" panose="020B0604020202020204" pitchFamily="34" charset="0"/>
              </a:rPr>
              <a:t>meta-analysis</a:t>
            </a:r>
            <a:r>
              <a:rPr lang="it-IT" dirty="0">
                <a:solidFill>
                  <a:srgbClr val="FF0000"/>
                </a:solidFill>
                <a:latin typeface="Arial" panose="020B0604020202020204" pitchFamily="34" charset="0"/>
              </a:rPr>
              <a:t> (the </a:t>
            </a:r>
            <a:r>
              <a:rPr lang="it-IT" b="1" dirty="0" smtClean="0">
                <a:solidFill>
                  <a:srgbClr val="FF0000"/>
                </a:solidFill>
                <a:latin typeface="Arial" panose="020B0604020202020204" pitchFamily="34" charset="0"/>
              </a:rPr>
              <a:t>Re-use</a:t>
            </a:r>
            <a:r>
              <a:rPr lang="it-IT" dirty="0" smtClean="0">
                <a:solidFill>
                  <a:srgbClr val="FF0000"/>
                </a:solidFill>
                <a:latin typeface="Arial" panose="020B0604020202020204" pitchFamily="34" charset="0"/>
              </a:rPr>
              <a:t> </a:t>
            </a:r>
            <a:r>
              <a:rPr lang="it-IT" dirty="0">
                <a:solidFill>
                  <a:srgbClr val="FF0000"/>
                </a:solidFill>
                <a:latin typeface="Arial" panose="020B0604020202020204" pitchFamily="34" charset="0"/>
              </a:rPr>
              <a:t>of grapevine data beyond the original experiments). </a:t>
            </a: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7E05E955-D6A7-9A47-B2E5-73CE2C669CB8}"/>
              </a:ext>
            </a:extLst>
          </p:cNvPr>
          <p:cNvSpPr/>
          <p:nvPr/>
        </p:nvSpPr>
        <p:spPr>
          <a:xfrm>
            <a:off x="-10176" y="398433"/>
            <a:ext cx="901075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it-IT" dirty="0" err="1">
                <a:latin typeface="Arial" panose="020B0604020202020204" pitchFamily="34" charset="0"/>
              </a:rPr>
              <a:t>Grapevine</a:t>
            </a:r>
            <a:r>
              <a:rPr lang="it-IT" dirty="0">
                <a:latin typeface="Arial" panose="020B0604020202020204" pitchFamily="34" charset="0"/>
              </a:rPr>
              <a:t> </a:t>
            </a:r>
            <a:r>
              <a:rPr lang="it-IT" dirty="0" err="1">
                <a:latin typeface="Arial" panose="020B0604020202020204" pitchFamily="34" charset="0"/>
              </a:rPr>
              <a:t>research</a:t>
            </a:r>
            <a:r>
              <a:rPr lang="it-IT" dirty="0">
                <a:latin typeface="Arial" panose="020B0604020202020204" pitchFamily="34" charset="0"/>
              </a:rPr>
              <a:t> </a:t>
            </a:r>
            <a:r>
              <a:rPr lang="it-IT" dirty="0" err="1">
                <a:latin typeface="Arial" panose="020B0604020202020204" pitchFamily="34" charset="0"/>
              </a:rPr>
              <a:t>focuses</a:t>
            </a:r>
            <a:r>
              <a:rPr lang="it-IT" dirty="0">
                <a:latin typeface="Arial" panose="020B0604020202020204" pitchFamily="34" charset="0"/>
              </a:rPr>
              <a:t> on </a:t>
            </a:r>
            <a:r>
              <a:rPr lang="it-IT" dirty="0" err="1">
                <a:latin typeface="Arial" panose="020B0604020202020204" pitchFamily="34" charset="0"/>
              </a:rPr>
              <a:t>interactions</a:t>
            </a:r>
            <a:r>
              <a:rPr lang="it-IT" dirty="0">
                <a:latin typeface="Arial" panose="020B0604020202020204" pitchFamily="34" charset="0"/>
              </a:rPr>
              <a:t> </a:t>
            </a:r>
            <a:r>
              <a:rPr lang="it-IT" dirty="0" err="1">
                <a:latin typeface="Arial" panose="020B0604020202020204" pitchFamily="34" charset="0"/>
              </a:rPr>
              <a:t>between</a:t>
            </a:r>
            <a:r>
              <a:rPr lang="it-IT" dirty="0">
                <a:latin typeface="Arial" panose="020B0604020202020204" pitchFamily="34" charset="0"/>
              </a:rPr>
              <a:t> the </a:t>
            </a:r>
            <a:r>
              <a:rPr lang="it-IT" dirty="0" err="1">
                <a:latin typeface="Arial" panose="020B0604020202020204" pitchFamily="34" charset="0"/>
              </a:rPr>
              <a:t>genotype</a:t>
            </a:r>
            <a:r>
              <a:rPr lang="it-IT" dirty="0">
                <a:latin typeface="Arial" panose="020B0604020202020204" pitchFamily="34" charset="0"/>
              </a:rPr>
              <a:t>, </a:t>
            </a:r>
            <a:r>
              <a:rPr lang="it-IT" dirty="0" err="1">
                <a:latin typeface="Arial" panose="020B0604020202020204" pitchFamily="34" charset="0"/>
              </a:rPr>
              <a:t>phenotype</a:t>
            </a:r>
            <a:r>
              <a:rPr lang="it-IT" dirty="0">
                <a:latin typeface="Arial" panose="020B0604020202020204" pitchFamily="34" charset="0"/>
              </a:rPr>
              <a:t> and </a:t>
            </a:r>
            <a:r>
              <a:rPr lang="it-IT" dirty="0" err="1">
                <a:latin typeface="Arial" panose="020B0604020202020204" pitchFamily="34" charset="0"/>
              </a:rPr>
              <a:t>environment</a:t>
            </a:r>
            <a:r>
              <a:rPr lang="it-IT" dirty="0">
                <a:latin typeface="Arial" panose="020B0604020202020204" pitchFamily="34" charset="0"/>
              </a:rPr>
              <a:t>, and information must be </a:t>
            </a:r>
            <a:r>
              <a:rPr lang="it-IT" dirty="0" err="1">
                <a:latin typeface="Arial" panose="020B0604020202020204" pitchFamily="34" charset="0"/>
              </a:rPr>
              <a:t>integrated</a:t>
            </a:r>
            <a:r>
              <a:rPr lang="it-IT" dirty="0">
                <a:latin typeface="Arial" panose="020B0604020202020204" pitchFamily="34" charset="0"/>
              </a:rPr>
              <a:t> from </a:t>
            </a:r>
            <a:r>
              <a:rPr lang="it-IT" dirty="0" err="1">
                <a:latin typeface="Arial" panose="020B0604020202020204" pitchFamily="34" charset="0"/>
              </a:rPr>
              <a:t>heterogeneous</a:t>
            </a:r>
            <a:r>
              <a:rPr lang="it-IT" dirty="0">
                <a:latin typeface="Arial" panose="020B0604020202020204" pitchFamily="34" charset="0"/>
              </a:rPr>
              <a:t> </a:t>
            </a:r>
            <a:r>
              <a:rPr lang="it-IT" dirty="0" err="1">
                <a:latin typeface="Arial" panose="020B0604020202020204" pitchFamily="34" charset="0"/>
              </a:rPr>
              <a:t>datasets</a:t>
            </a:r>
            <a:r>
              <a:rPr lang="it-IT" dirty="0">
                <a:latin typeface="Arial" panose="020B0604020202020204" pitchFamily="34" charset="0"/>
              </a:rPr>
              <a:t> </a:t>
            </a:r>
            <a:r>
              <a:rPr lang="it-IT" dirty="0" err="1">
                <a:latin typeface="Arial" panose="020B0604020202020204" pitchFamily="34" charset="0"/>
              </a:rPr>
              <a:t>including</a:t>
            </a:r>
            <a:r>
              <a:rPr lang="it-IT" dirty="0">
                <a:latin typeface="Arial" panose="020B0604020202020204" pitchFamily="34" charset="0"/>
              </a:rPr>
              <a:t> </a:t>
            </a:r>
            <a:r>
              <a:rPr lang="it-IT" dirty="0" err="1">
                <a:latin typeface="Arial" panose="020B0604020202020204" pitchFamily="34" charset="0"/>
              </a:rPr>
              <a:t>ampelography</a:t>
            </a:r>
            <a:r>
              <a:rPr lang="it-IT" dirty="0">
                <a:latin typeface="Arial" panose="020B0604020202020204" pitchFamily="34" charset="0"/>
              </a:rPr>
              <a:t>, </a:t>
            </a:r>
            <a:r>
              <a:rPr lang="it-IT" dirty="0" err="1">
                <a:latin typeface="Arial" panose="020B0604020202020204" pitchFamily="34" charset="0"/>
              </a:rPr>
              <a:t>environmental</a:t>
            </a:r>
            <a:r>
              <a:rPr lang="it-IT" dirty="0">
                <a:latin typeface="Arial" panose="020B0604020202020204" pitchFamily="34" charset="0"/>
              </a:rPr>
              <a:t> </a:t>
            </a:r>
            <a:r>
              <a:rPr lang="it-IT" dirty="0" err="1">
                <a:latin typeface="Arial" panose="020B0604020202020204" pitchFamily="34" charset="0"/>
              </a:rPr>
              <a:t>biology</a:t>
            </a:r>
            <a:r>
              <a:rPr lang="it-IT" dirty="0">
                <a:latin typeface="Arial" panose="020B0604020202020204" pitchFamily="34" charset="0"/>
              </a:rPr>
              <a:t>, </a:t>
            </a:r>
            <a:r>
              <a:rPr lang="it-IT" dirty="0" err="1">
                <a:latin typeface="Arial" panose="020B0604020202020204" pitchFamily="34" charset="0"/>
              </a:rPr>
              <a:t>genetics</a:t>
            </a:r>
            <a:r>
              <a:rPr lang="it-IT" dirty="0">
                <a:latin typeface="Arial" panose="020B0604020202020204" pitchFamily="34" charset="0"/>
              </a:rPr>
              <a:t>, </a:t>
            </a:r>
            <a:r>
              <a:rPr lang="it-IT" dirty="0" err="1">
                <a:latin typeface="Arial" panose="020B0604020202020204" pitchFamily="34" charset="0"/>
              </a:rPr>
              <a:t>genomics</a:t>
            </a:r>
            <a:r>
              <a:rPr lang="it-IT" dirty="0">
                <a:latin typeface="Arial" panose="020B0604020202020204" pitchFamily="34" charset="0"/>
              </a:rPr>
              <a:t>, </a:t>
            </a:r>
            <a:r>
              <a:rPr lang="it-IT" dirty="0" err="1">
                <a:latin typeface="Arial" panose="020B0604020202020204" pitchFamily="34" charset="0"/>
              </a:rPr>
              <a:t>epigenomics</a:t>
            </a:r>
            <a:r>
              <a:rPr lang="it-IT" dirty="0">
                <a:latin typeface="Arial" panose="020B0604020202020204" pitchFamily="34" charset="0"/>
              </a:rPr>
              <a:t>, </a:t>
            </a:r>
            <a:r>
              <a:rPr lang="it-IT" dirty="0" err="1">
                <a:latin typeface="Arial" panose="020B0604020202020204" pitchFamily="34" charset="0"/>
              </a:rPr>
              <a:t>transcriptomics</a:t>
            </a:r>
            <a:r>
              <a:rPr lang="it-IT" dirty="0">
                <a:latin typeface="Arial" panose="020B0604020202020204" pitchFamily="34" charset="0"/>
              </a:rPr>
              <a:t>, </a:t>
            </a:r>
            <a:r>
              <a:rPr lang="it-IT" dirty="0" err="1">
                <a:latin typeface="Arial" panose="020B0604020202020204" pitchFamily="34" charset="0"/>
              </a:rPr>
              <a:t>proteomics</a:t>
            </a:r>
            <a:r>
              <a:rPr lang="it-IT" dirty="0">
                <a:latin typeface="Arial" panose="020B0604020202020204" pitchFamily="34" charset="0"/>
              </a:rPr>
              <a:t> and </a:t>
            </a:r>
            <a:r>
              <a:rPr lang="it-IT" dirty="0" err="1">
                <a:latin typeface="Arial" panose="020B0604020202020204" pitchFamily="34" charset="0"/>
              </a:rPr>
              <a:t>metabolomics</a:t>
            </a:r>
            <a:r>
              <a:rPr lang="it-IT" dirty="0">
                <a:latin typeface="Arial" panose="020B0604020202020204" pitchFamily="34" charset="0"/>
              </a:rPr>
              <a:t>. 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A1802FFA-5D62-0F44-8728-B7DD42D5B254}"/>
              </a:ext>
            </a:extLst>
          </p:cNvPr>
          <p:cNvSpPr/>
          <p:nvPr/>
        </p:nvSpPr>
        <p:spPr>
          <a:xfrm>
            <a:off x="-16339" y="3542383"/>
            <a:ext cx="896634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it-IT" dirty="0">
                <a:solidFill>
                  <a:srgbClr val="0C0ED0"/>
                </a:solidFill>
                <a:latin typeface="Arial" panose="020B0604020202020204" pitchFamily="34" charset="0"/>
              </a:rPr>
              <a:t>No institution working in the field of grapevine research has yet taken on the mission to improve data integration and </a:t>
            </a:r>
            <a:r>
              <a:rPr lang="it-IT" dirty="0" smtClean="0">
                <a:solidFill>
                  <a:srgbClr val="0C0ED0"/>
                </a:solidFill>
                <a:latin typeface="Arial" panose="020B0604020202020204" pitchFamily="34" charset="0"/>
              </a:rPr>
              <a:t>I</a:t>
            </a:r>
            <a:r>
              <a:rPr lang="it-IT" b="1" dirty="0" smtClean="0">
                <a:solidFill>
                  <a:srgbClr val="0C0ED0"/>
                </a:solidFill>
                <a:latin typeface="Arial" panose="020B0604020202020204" pitchFamily="34" charset="0"/>
              </a:rPr>
              <a:t>nteroperability</a:t>
            </a:r>
            <a:r>
              <a:rPr lang="it-IT" dirty="0" smtClean="0">
                <a:solidFill>
                  <a:srgbClr val="0C0ED0"/>
                </a:solidFill>
                <a:latin typeface="Arial" panose="020B0604020202020204" pitchFamily="34" charset="0"/>
              </a:rPr>
              <a:t> </a:t>
            </a:r>
            <a:r>
              <a:rPr lang="it-IT" dirty="0">
                <a:solidFill>
                  <a:srgbClr val="0C0ED0"/>
                </a:solidFill>
                <a:latin typeface="Arial" panose="020B0604020202020204" pitchFamily="34" charset="0"/>
              </a:rPr>
              <a:t>at the global level, although the grapevine research community is continuously producing large datasets. </a:t>
            </a: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6B9E3AD3-8D43-9F42-B190-DC56263C565E}"/>
              </a:ext>
            </a:extLst>
          </p:cNvPr>
          <p:cNvSpPr/>
          <p:nvPr/>
        </p:nvSpPr>
        <p:spPr>
          <a:xfrm>
            <a:off x="12899" y="4906640"/>
            <a:ext cx="887750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it-IT" dirty="0">
                <a:solidFill>
                  <a:srgbClr val="79D008"/>
                </a:solidFill>
                <a:latin typeface="Arial" panose="020B0604020202020204" pitchFamily="34" charset="0"/>
              </a:rPr>
              <a:t>The concepts described will support stakeholders by developing innovative strategies to integrate grapevine data from existing resources and new experiments in a cost-effective manner, as well as making interoperable grapevine datasets and tools </a:t>
            </a:r>
            <a:r>
              <a:rPr lang="it-IT" b="1" dirty="0" smtClean="0">
                <a:solidFill>
                  <a:srgbClr val="79D008"/>
                </a:solidFill>
                <a:latin typeface="Arial" panose="020B0604020202020204" pitchFamily="34" charset="0"/>
              </a:rPr>
              <a:t>Findable</a:t>
            </a:r>
            <a:r>
              <a:rPr lang="it-IT" dirty="0" smtClean="0">
                <a:solidFill>
                  <a:srgbClr val="79D008"/>
                </a:solidFill>
                <a:latin typeface="Arial" panose="020B0604020202020204" pitchFamily="34" charset="0"/>
              </a:rPr>
              <a:t> </a:t>
            </a:r>
            <a:r>
              <a:rPr lang="it-IT" dirty="0">
                <a:solidFill>
                  <a:srgbClr val="79D008"/>
                </a:solidFill>
                <a:latin typeface="Arial" panose="020B0604020202020204" pitchFamily="34" charset="0"/>
              </a:rPr>
              <a:t>in a secure and standardised format.</a:t>
            </a:r>
            <a:endParaRPr lang="it-IT" dirty="0">
              <a:solidFill>
                <a:srgbClr val="79D00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7610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941406FB-4B89-BD44-B453-689496E7AA40}"/>
              </a:ext>
            </a:extLst>
          </p:cNvPr>
          <p:cNvSpPr/>
          <p:nvPr/>
        </p:nvSpPr>
        <p:spPr>
          <a:xfrm>
            <a:off x="157942" y="2169042"/>
            <a:ext cx="8769928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800" dirty="0" smtClean="0">
                <a:latin typeface="Arial" panose="020B0604020202020204" pitchFamily="34" charset="0"/>
              </a:rPr>
              <a:t>Establish an open, international, and representative network that integrates data from existing resources in a cost-effective manner, as well as making interoperable grapevine dataset and tools available in a secure and standardized format</a:t>
            </a:r>
            <a:endParaRPr lang="en-US" sz="2800" dirty="0"/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35430D75-60BE-0F47-B182-AFF365833D5D}"/>
              </a:ext>
            </a:extLst>
          </p:cNvPr>
          <p:cNvSpPr/>
          <p:nvPr/>
        </p:nvSpPr>
        <p:spPr>
          <a:xfrm>
            <a:off x="262267" y="616689"/>
            <a:ext cx="803821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4800" dirty="0">
                <a:latin typeface="Arial" panose="020B0604020202020204" pitchFamily="34" charset="0"/>
              </a:rPr>
              <a:t>Challenge of the CA 17111</a:t>
            </a:r>
            <a:endParaRPr lang="it-IT" sz="4800" dirty="0"/>
          </a:p>
        </p:txBody>
      </p:sp>
    </p:spTree>
    <p:extLst>
      <p:ext uri="{BB962C8B-B14F-4D97-AF65-F5344CB8AC3E}">
        <p14:creationId xmlns:p14="http://schemas.microsoft.com/office/powerpoint/2010/main" val="3565394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9542" y="63780"/>
            <a:ext cx="5702531" cy="2237057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019" y="2506671"/>
            <a:ext cx="4043200" cy="4259889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1070" y="2460950"/>
            <a:ext cx="3517450" cy="4351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334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B8DC5239-D358-B747-9EE2-E0BD3136D6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41"/>
          <a:stretch/>
        </p:blipFill>
        <p:spPr>
          <a:xfrm>
            <a:off x="28354" y="0"/>
            <a:ext cx="93305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016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5862"/>
            <a:ext cx="4514240" cy="6596151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9889" y="137160"/>
            <a:ext cx="4734111" cy="6633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4642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3474720" y="108066"/>
            <a:ext cx="27117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Pilot</a:t>
            </a:r>
            <a:r>
              <a:rPr lang="es-ES" sz="3600" b="1" dirty="0" smtClean="0"/>
              <a:t> </a:t>
            </a:r>
            <a:r>
              <a:rPr lang="en-US" sz="3600" b="1" dirty="0" smtClean="0"/>
              <a:t>Projects</a:t>
            </a:r>
            <a:endParaRPr lang="en-US" sz="3600" b="1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7282" y="4401785"/>
            <a:ext cx="3171825" cy="236220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361" y="1629207"/>
            <a:ext cx="1466850" cy="212407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0065" y="2602251"/>
            <a:ext cx="1019175" cy="3590925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 flipH="1">
            <a:off x="648389" y="870158"/>
            <a:ext cx="15627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err="1" smtClean="0">
                <a:solidFill>
                  <a:schemeClr val="accent2">
                    <a:lumMod val="75000"/>
                  </a:schemeClr>
                </a:solidFill>
              </a:rPr>
              <a:t>Genome</a:t>
            </a:r>
            <a:r>
              <a:rPr lang="es-ES" b="1" dirty="0" smtClean="0">
                <a:solidFill>
                  <a:schemeClr val="accent2">
                    <a:lumMod val="75000"/>
                  </a:schemeClr>
                </a:solidFill>
              </a:rPr>
              <a:t> data</a:t>
            </a:r>
          </a:p>
          <a:p>
            <a:r>
              <a:rPr lang="es-ES" dirty="0" smtClean="0"/>
              <a:t>C. </a:t>
            </a:r>
            <a:r>
              <a:rPr lang="es-ES" dirty="0" err="1" smtClean="0"/>
              <a:t>Rustenholtz</a:t>
            </a:r>
            <a:endParaRPr lang="en-US" dirty="0"/>
          </a:p>
        </p:txBody>
      </p:sp>
      <p:sp>
        <p:nvSpPr>
          <p:cNvPr id="8" name="CuadroTexto 7"/>
          <p:cNvSpPr txBox="1"/>
          <p:nvPr/>
        </p:nvSpPr>
        <p:spPr>
          <a:xfrm>
            <a:off x="7274804" y="1071079"/>
            <a:ext cx="12511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err="1" smtClean="0">
                <a:solidFill>
                  <a:schemeClr val="accent2">
                    <a:lumMod val="75000"/>
                  </a:schemeClr>
                </a:solidFill>
              </a:rPr>
              <a:t>Omics</a:t>
            </a:r>
            <a:r>
              <a:rPr lang="es-ES" b="1" dirty="0" smtClean="0">
                <a:solidFill>
                  <a:schemeClr val="accent2">
                    <a:lumMod val="75000"/>
                  </a:schemeClr>
                </a:solidFill>
              </a:rPr>
              <a:t> data</a:t>
            </a:r>
          </a:p>
          <a:p>
            <a:r>
              <a:rPr lang="es-ES" dirty="0" smtClean="0"/>
              <a:t>J. </a:t>
            </a:r>
            <a:r>
              <a:rPr lang="es-ES" dirty="0" err="1" smtClean="0"/>
              <a:t>Grimplet</a:t>
            </a:r>
            <a:endParaRPr lang="en-US" dirty="0"/>
          </a:p>
        </p:txBody>
      </p:sp>
      <p:sp>
        <p:nvSpPr>
          <p:cNvPr id="9" name="CuadroTexto 8"/>
          <p:cNvSpPr txBox="1"/>
          <p:nvPr/>
        </p:nvSpPr>
        <p:spPr>
          <a:xfrm>
            <a:off x="3309492" y="3944368"/>
            <a:ext cx="18746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err="1" smtClean="0">
                <a:solidFill>
                  <a:schemeClr val="accent2">
                    <a:lumMod val="75000"/>
                  </a:schemeClr>
                </a:solidFill>
              </a:rPr>
              <a:t>Phenotyping</a:t>
            </a:r>
            <a:r>
              <a:rPr lang="es-ES" b="1" dirty="0" smtClean="0">
                <a:solidFill>
                  <a:schemeClr val="accent2">
                    <a:lumMod val="75000"/>
                  </a:schemeClr>
                </a:solidFill>
              </a:rPr>
              <a:t> data</a:t>
            </a:r>
          </a:p>
          <a:p>
            <a:r>
              <a:rPr lang="es-ES" dirty="0" smtClean="0"/>
              <a:t>E. </a:t>
            </a:r>
            <a:r>
              <a:rPr lang="es-ES" dirty="0" err="1" smtClean="0"/>
              <a:t>Duchene</a:t>
            </a:r>
            <a:endParaRPr lang="en-US" dirty="0"/>
          </a:p>
        </p:txBody>
      </p:sp>
      <p:cxnSp>
        <p:nvCxnSpPr>
          <p:cNvPr id="11" name="Conector recto de flecha 10"/>
          <p:cNvCxnSpPr/>
          <p:nvPr/>
        </p:nvCxnSpPr>
        <p:spPr>
          <a:xfrm>
            <a:off x="2826325" y="2069869"/>
            <a:ext cx="3973484" cy="0"/>
          </a:xfrm>
          <a:prstGeom prst="straightConnector1">
            <a:avLst/>
          </a:prstGeom>
          <a:ln w="76200"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de flecha 11"/>
          <p:cNvCxnSpPr/>
          <p:nvPr/>
        </p:nvCxnSpPr>
        <p:spPr>
          <a:xfrm flipV="1">
            <a:off x="4965467" y="3042458"/>
            <a:ext cx="1975658" cy="752388"/>
          </a:xfrm>
          <a:prstGeom prst="straightConnector1">
            <a:avLst/>
          </a:prstGeom>
          <a:ln w="76200"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de flecha 13"/>
          <p:cNvCxnSpPr/>
          <p:nvPr/>
        </p:nvCxnSpPr>
        <p:spPr>
          <a:xfrm>
            <a:off x="2410689" y="2854036"/>
            <a:ext cx="1185958" cy="1090332"/>
          </a:xfrm>
          <a:prstGeom prst="straightConnector1">
            <a:avLst/>
          </a:prstGeom>
          <a:ln w="76200"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ángulo 16"/>
          <p:cNvSpPr/>
          <p:nvPr/>
        </p:nvSpPr>
        <p:spPr>
          <a:xfrm>
            <a:off x="648389" y="4758313"/>
            <a:ext cx="213533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  <a:latin typeface="Arial" panose="020B0604020202020204" pitchFamily="34" charset="0"/>
              </a:rPr>
              <a:t>standardisation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 of the organs naming, development stages, </a:t>
            </a:r>
            <a:r>
              <a:rPr lang="en-US" dirty="0" err="1">
                <a:solidFill>
                  <a:srgbClr val="000000"/>
                </a:solidFill>
                <a:latin typeface="Arial" panose="020B0604020202020204" pitchFamily="34" charset="0"/>
              </a:rPr>
              <a:t>Vitis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 ontology</a:t>
            </a:r>
            <a:endParaRPr lang="en-US" dirty="0"/>
          </a:p>
        </p:txBody>
      </p:sp>
      <p:sp>
        <p:nvSpPr>
          <p:cNvPr id="18" name="Rectángulo 17"/>
          <p:cNvSpPr/>
          <p:nvPr/>
        </p:nvSpPr>
        <p:spPr>
          <a:xfrm>
            <a:off x="2319249" y="932580"/>
            <a:ext cx="224261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metadata for genome submission to ENA</a:t>
            </a:r>
            <a:endParaRPr lang="en-US" dirty="0"/>
          </a:p>
        </p:txBody>
      </p:sp>
      <p:sp>
        <p:nvSpPr>
          <p:cNvPr id="19" name="Rectángulo 18"/>
          <p:cNvSpPr/>
          <p:nvPr/>
        </p:nvSpPr>
        <p:spPr>
          <a:xfrm>
            <a:off x="7007628" y="1690038"/>
            <a:ext cx="205324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requirements for </a:t>
            </a:r>
            <a:r>
              <a:rPr lang="en-US" dirty="0" smtClean="0">
                <a:solidFill>
                  <a:srgbClr val="000000"/>
                </a:solidFill>
                <a:latin typeface="Arial" panose="020B0604020202020204" pitchFamily="34" charset="0"/>
              </a:rPr>
              <a:t>Omics 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submissions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31388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B1DBA2EC-F5D0-6446-9479-8DF0567ABB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943" y="0"/>
            <a:ext cx="87121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7701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9523BCF4-8C12-4849-AC78-2BDCF26614D7}"/>
              </a:ext>
            </a:extLst>
          </p:cNvPr>
          <p:cNvSpPr/>
          <p:nvPr/>
        </p:nvSpPr>
        <p:spPr>
          <a:xfrm>
            <a:off x="532015" y="1608420"/>
            <a:ext cx="8154785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3200" b="1" dirty="0" err="1">
                <a:solidFill>
                  <a:srgbClr val="636663"/>
                </a:solidFill>
                <a:latin typeface="ArialMT"/>
              </a:rPr>
              <a:t>Inclusiveness</a:t>
            </a:r>
            <a:r>
              <a:rPr lang="it-IT" sz="3200" b="1" dirty="0">
                <a:solidFill>
                  <a:srgbClr val="636663"/>
                </a:solidFill>
                <a:latin typeface="ArialMT"/>
              </a:rPr>
              <a:t> Target </a:t>
            </a:r>
            <a:r>
              <a:rPr lang="it-IT" sz="3200" b="1" dirty="0" err="1">
                <a:solidFill>
                  <a:srgbClr val="636663"/>
                </a:solidFill>
                <a:latin typeface="ArialMT"/>
              </a:rPr>
              <a:t>Countries</a:t>
            </a:r>
            <a:r>
              <a:rPr lang="it-IT" sz="3200" b="1" dirty="0">
                <a:solidFill>
                  <a:srgbClr val="636663"/>
                </a:solidFill>
                <a:latin typeface="ArialMT"/>
              </a:rPr>
              <a:t> (ITC)</a:t>
            </a:r>
            <a:r>
              <a:rPr lang="it-IT" sz="3200" dirty="0">
                <a:solidFill>
                  <a:srgbClr val="636663"/>
                </a:solidFill>
                <a:latin typeface="ArialMT"/>
              </a:rPr>
              <a:t> </a:t>
            </a:r>
          </a:p>
          <a:p>
            <a:pPr algn="just"/>
            <a:r>
              <a:rPr lang="it-IT" sz="3200" dirty="0">
                <a:solidFill>
                  <a:srgbClr val="636663"/>
                </a:solidFill>
                <a:latin typeface="ArialMT"/>
              </a:rPr>
              <a:t>Bosnia and </a:t>
            </a:r>
            <a:r>
              <a:rPr lang="it-IT" sz="3200" dirty="0" err="1">
                <a:solidFill>
                  <a:srgbClr val="636663"/>
                </a:solidFill>
                <a:latin typeface="ArialMT"/>
              </a:rPr>
              <a:t>Herzegovina</a:t>
            </a:r>
            <a:r>
              <a:rPr lang="it-IT" sz="3200" dirty="0">
                <a:solidFill>
                  <a:srgbClr val="636663"/>
                </a:solidFill>
                <a:latin typeface="ArialMT"/>
              </a:rPr>
              <a:t>, Bulgaria, </a:t>
            </a:r>
            <a:r>
              <a:rPr lang="it-IT" sz="3200" dirty="0" err="1">
                <a:solidFill>
                  <a:srgbClr val="636663"/>
                </a:solidFill>
                <a:latin typeface="ArialMT"/>
              </a:rPr>
              <a:t>Croatia</a:t>
            </a:r>
            <a:r>
              <a:rPr lang="it-IT" sz="3200" dirty="0">
                <a:solidFill>
                  <a:srgbClr val="636663"/>
                </a:solidFill>
                <a:latin typeface="ArialMT"/>
              </a:rPr>
              <a:t>, Cyprus, </a:t>
            </a:r>
            <a:r>
              <a:rPr lang="it-IT" sz="3200" dirty="0" err="1">
                <a:solidFill>
                  <a:srgbClr val="636663"/>
                </a:solidFill>
                <a:latin typeface="ArialMT"/>
              </a:rPr>
              <a:t>Czech</a:t>
            </a:r>
            <a:r>
              <a:rPr lang="it-IT" sz="3200" dirty="0">
                <a:solidFill>
                  <a:srgbClr val="636663"/>
                </a:solidFill>
                <a:latin typeface="ArialMT"/>
              </a:rPr>
              <a:t> Republic, Estonia, </a:t>
            </a:r>
            <a:r>
              <a:rPr lang="it-IT" sz="3200" dirty="0" err="1">
                <a:solidFill>
                  <a:srgbClr val="636663"/>
                </a:solidFill>
                <a:latin typeface="ArialMT"/>
              </a:rPr>
              <a:t>fYR</a:t>
            </a:r>
            <a:r>
              <a:rPr lang="it-IT" sz="3200" dirty="0">
                <a:solidFill>
                  <a:srgbClr val="636663"/>
                </a:solidFill>
                <a:latin typeface="ArialMT"/>
              </a:rPr>
              <a:t> Macedonia, </a:t>
            </a:r>
            <a:r>
              <a:rPr lang="it-IT" sz="3200" dirty="0" err="1">
                <a:solidFill>
                  <a:srgbClr val="636663"/>
                </a:solidFill>
                <a:latin typeface="ArialMT"/>
              </a:rPr>
              <a:t>Hungary</a:t>
            </a:r>
            <a:r>
              <a:rPr lang="it-IT" sz="3200" dirty="0">
                <a:solidFill>
                  <a:srgbClr val="636663"/>
                </a:solidFill>
                <a:latin typeface="ArialMT"/>
              </a:rPr>
              <a:t>, Latvia, Lithuania, </a:t>
            </a:r>
            <a:r>
              <a:rPr lang="it-IT" sz="3200" dirty="0" err="1">
                <a:solidFill>
                  <a:srgbClr val="636663"/>
                </a:solidFill>
                <a:latin typeface="ArialMT"/>
              </a:rPr>
              <a:t>Luxembourg</a:t>
            </a:r>
            <a:r>
              <a:rPr lang="it-IT" sz="3200" dirty="0">
                <a:solidFill>
                  <a:srgbClr val="636663"/>
                </a:solidFill>
                <a:latin typeface="ArialMT"/>
              </a:rPr>
              <a:t>, Malta, Montenegro, Poland, Portugal, Romania, Serbia, </a:t>
            </a:r>
            <a:r>
              <a:rPr lang="it-IT" sz="3200" dirty="0" err="1">
                <a:solidFill>
                  <a:srgbClr val="636663"/>
                </a:solidFill>
                <a:latin typeface="ArialMT"/>
              </a:rPr>
              <a:t>Slovakia</a:t>
            </a:r>
            <a:r>
              <a:rPr lang="it-IT" sz="3200" dirty="0">
                <a:solidFill>
                  <a:srgbClr val="636663"/>
                </a:solidFill>
                <a:latin typeface="ArialMT"/>
              </a:rPr>
              <a:t>, Slovenia, </a:t>
            </a:r>
            <a:r>
              <a:rPr lang="it-IT" sz="3200" dirty="0" err="1">
                <a:solidFill>
                  <a:srgbClr val="636663"/>
                </a:solidFill>
                <a:latin typeface="ArialMT"/>
              </a:rPr>
              <a:t>Turkey</a:t>
            </a:r>
            <a:r>
              <a:rPr lang="it-IT" sz="3200" dirty="0">
                <a:solidFill>
                  <a:srgbClr val="636663"/>
                </a:solidFill>
                <a:latin typeface="ArialMT"/>
              </a:rPr>
              <a:t> </a:t>
            </a:r>
            <a:endParaRPr lang="it-IT" sz="3200" dirty="0"/>
          </a:p>
        </p:txBody>
      </p:sp>
    </p:spTree>
    <p:extLst>
      <p:ext uri="{BB962C8B-B14F-4D97-AF65-F5344CB8AC3E}">
        <p14:creationId xmlns:p14="http://schemas.microsoft.com/office/powerpoint/2010/main" val="2393691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5B7BA7E3-02AC-1246-8018-180135C8E9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39" y="0"/>
            <a:ext cx="90835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1980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C738A4D5-BC02-1A41-BDB3-5C319C7294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4627" y="0"/>
            <a:ext cx="92732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256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752AAEE4-ED76-1F4E-B3C2-1D8DB9F39E34}"/>
              </a:ext>
            </a:extLst>
          </p:cNvPr>
          <p:cNvSpPr txBox="1"/>
          <p:nvPr/>
        </p:nvSpPr>
        <p:spPr>
          <a:xfrm>
            <a:off x="453668" y="2147779"/>
            <a:ext cx="853464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6000" dirty="0">
                <a:latin typeface="Arial Narrow" panose="020B0604020202020204" pitchFamily="34" charset="0"/>
                <a:cs typeface="Arial Narrow" panose="020B0604020202020204" pitchFamily="34" charset="0"/>
              </a:rPr>
              <a:t>PLEASE JOIN THE CA 17111</a:t>
            </a:r>
          </a:p>
        </p:txBody>
      </p:sp>
    </p:spTree>
    <p:extLst>
      <p:ext uri="{BB962C8B-B14F-4D97-AF65-F5344CB8AC3E}">
        <p14:creationId xmlns:p14="http://schemas.microsoft.com/office/powerpoint/2010/main" val="4163483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C7A3AC40-0419-884F-A0D0-141EC893D9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928" y="0"/>
            <a:ext cx="86621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40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168E0DB9-6E73-654A-84DB-1B8FE35D85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48"/>
          <a:stretch/>
        </p:blipFill>
        <p:spPr>
          <a:xfrm>
            <a:off x="92150" y="0"/>
            <a:ext cx="91220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0074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DA2C72E7-625A-7044-B7F3-7DED27A3EB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491" y="0"/>
            <a:ext cx="868302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9675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BE55B8DC-2CE4-DC4F-98AC-91C029DC42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039" y="0"/>
            <a:ext cx="83959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1302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02CC2BD6-FC0E-FC41-B668-F81D5A1C34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79775" y="0"/>
            <a:ext cx="95035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5872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7792FD99-90C6-3844-AA5A-4480C69697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80" r="2638"/>
          <a:stretch/>
        </p:blipFill>
        <p:spPr>
          <a:xfrm>
            <a:off x="70886" y="-63792"/>
            <a:ext cx="89313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0577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9B858A4C-C61D-A545-8E87-25A34A4D64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38865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629</TotalTime>
  <Words>308</Words>
  <Application>Microsoft Office PowerPoint</Application>
  <PresentationFormat>Presentación en pantalla (4:3)</PresentationFormat>
  <Paragraphs>27</Paragraphs>
  <Slides>20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20</vt:i4>
      </vt:variant>
    </vt:vector>
  </HeadingPairs>
  <TitlesOfParts>
    <vt:vector size="27" baseType="lpstr">
      <vt:lpstr>Arial</vt:lpstr>
      <vt:lpstr>Arial Narrow</vt:lpstr>
      <vt:lpstr>ArialMT</vt:lpstr>
      <vt:lpstr>Calibri</vt:lpstr>
      <vt:lpstr>Calibri Light</vt:lpstr>
      <vt:lpstr>Helvetica Neue</vt:lpstr>
      <vt:lpstr>Tema di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Mario Pezzotti</dc:creator>
  <cp:lastModifiedBy>Usuario de Windows</cp:lastModifiedBy>
  <cp:revision>47</cp:revision>
  <dcterms:created xsi:type="dcterms:W3CDTF">2018-07-14T08:50:50Z</dcterms:created>
  <dcterms:modified xsi:type="dcterms:W3CDTF">2020-01-31T10:47:09Z</dcterms:modified>
</cp:coreProperties>
</file>